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4"/>
  </p:sldMasterIdLst>
  <p:notesMasterIdLst>
    <p:notesMasterId r:id="rId23"/>
  </p:notesMasterIdLst>
  <p:sldIdLst>
    <p:sldId id="256" r:id="rId5"/>
    <p:sldId id="276" r:id="rId6"/>
    <p:sldId id="260" r:id="rId7"/>
    <p:sldId id="263" r:id="rId8"/>
    <p:sldId id="271" r:id="rId9"/>
    <p:sldId id="264" r:id="rId10"/>
    <p:sldId id="268" r:id="rId11"/>
    <p:sldId id="270" r:id="rId12"/>
    <p:sldId id="279" r:id="rId13"/>
    <p:sldId id="269" r:id="rId14"/>
    <p:sldId id="273" r:id="rId15"/>
    <p:sldId id="275" r:id="rId16"/>
    <p:sldId id="274" r:id="rId17"/>
    <p:sldId id="265" r:id="rId18"/>
    <p:sldId id="266" r:id="rId19"/>
    <p:sldId id="259" r:id="rId20"/>
    <p:sldId id="278" r:id="rId21"/>
    <p:sldId id="26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66"/>
    <p:restoredTop sz="96283" autoAdjust="0"/>
  </p:normalViewPr>
  <p:slideViewPr>
    <p:cSldViewPr snapToGrid="0">
      <p:cViewPr varScale="1">
        <p:scale>
          <a:sx n="149" d="100"/>
          <a:sy n="149" d="100"/>
        </p:scale>
        <p:origin x="18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FB68A-C055-499B-BB68-1CBD6E5EDB5F}" type="datetimeFigureOut">
              <a:rPr lang="en-US" smtClean="0"/>
              <a:t>8/15/26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FC250-E23B-4156-905A-0C12349E2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250-E23B-4156-905A-0C12349E2A7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580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how researcher researches</a:t>
            </a:r>
          </a:p>
          <a:p>
            <a:r>
              <a:rPr lang="en-US" dirty="0"/>
              <a:t>Mention how reflector does reflection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250-E23B-4156-905A-0C12349E2A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31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it clear that this is memory for agentic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250-E23B-4156-905A-0C12349E2A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90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250-E23B-4156-905A-0C12349E2A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6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 Capability -&gt; This was all ran on my local machine in VMs and Docker images with low </a:t>
            </a:r>
            <a:r>
              <a:rPr lang="en-US" dirty="0" err="1"/>
              <a:t>tok</a:t>
            </a:r>
            <a:r>
              <a:rPr lang="en-US" dirty="0"/>
              <a:t>/s, so I was only really able to have one infection attempt at a time OR they could try communicating.</a:t>
            </a:r>
          </a:p>
          <a:p>
            <a:endParaRPr lang="en-US" dirty="0"/>
          </a:p>
          <a:p>
            <a:r>
              <a:rPr lang="en-US" dirty="0"/>
              <a:t>norahpfaff@frenchwoodscamp.com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250-E23B-4156-905A-0C12349E2A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89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Genetic modifications &amp; algorithms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250-E23B-4156-905A-0C12349E2A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1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ED09-E3DE-4BA5-892F-A81A17960474}" type="datetime1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9507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9E01-0B14-4A34-9740-D6E5145B93E5}" type="datetime1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3155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514A5-E053-445B-BA08-438910B09F0C}" type="datetime1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0504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B63-240C-4097-A6C1-37296BDD21EE}" type="datetime1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062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6161-E728-438E-A669-F06D7DCD5CC6}" type="datetime1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6659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1D989-DBC1-4E57-8B53-FB299F9E4D72}" type="datetime1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4693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2D9EB-1A38-4C28-820C-FA5668F51BE7}" type="datetime1">
              <a:rPr lang="en-US" smtClean="0"/>
              <a:t>8/15/26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38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6323-E2BD-4EE2-8F31-F196C4601354}" type="datetime1">
              <a:rPr lang="en-US" smtClean="0"/>
              <a:t>8/15/26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798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99363-1E2F-4E0A-9F53-9F5F66969D93}" type="datetime1">
              <a:rPr lang="en-US" smtClean="0"/>
              <a:t>8/15/26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8486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EB52-9B3F-4AEB-BC07-3D331869D5A4}" type="datetime1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156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24B4-41A4-4B0F-B472-29625E9B2363}" type="datetime1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476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7168AFD-427B-4A83-8F21-34FA4584C0FC}" type="datetime1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5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587E41-605C-A8E4-8BA5-0E0B3797C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 descr="A blue and orange cloud&#10;&#10;AI-generated content may be incorrect.">
            <a:extLst>
              <a:ext uri="{FF2B5EF4-FFF2-40B4-BE49-F238E27FC236}">
                <a16:creationId xmlns:a16="http://schemas.microsoft.com/office/drawing/2014/main" id="{64440162-0524-6883-7CFD-9D30A3C405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1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BD48A03-0DF9-3063-CB15-1BC2AEC79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1906"/>
            <a:ext cx="12191999" cy="124609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1FF14-2583-A42C-FCA2-CB121A0D7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795685"/>
            <a:ext cx="8183880" cy="96012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dirty="0"/>
              <a:t>Autonomous Exploitation At Scale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C4AC7-DB0B-9775-F3BB-5D24AE709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7818" y="5795685"/>
            <a:ext cx="3409109" cy="960120"/>
          </a:xfrm>
        </p:spPr>
        <p:txBody>
          <a:bodyPr anchor="ctr">
            <a:normAutofit/>
          </a:bodyPr>
          <a:lstStyle/>
          <a:p>
            <a:pPr algn="r"/>
            <a:r>
              <a:rPr lang="en-US" sz="1900" dirty="0"/>
              <a:t>Carter Pfaff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94BF19-376A-D4B6-492C-1FB673497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389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0846-5F30-7CCD-BA21-3078714B7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Dual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EA0F6-0A20-184C-74BF-7DBA4ABDD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all thinking is the same!!</a:t>
            </a:r>
          </a:p>
          <a:p>
            <a:r>
              <a:rPr lang="en-US" dirty="0"/>
              <a:t>Plan != Tool</a:t>
            </a:r>
          </a:p>
          <a:p>
            <a:r>
              <a:rPr lang="en-US" dirty="0"/>
              <a:t>Several levels</a:t>
            </a:r>
          </a:p>
          <a:p>
            <a:pPr lvl="1"/>
            <a:r>
              <a:rPr lang="en-US" dirty="0"/>
              <a:t>Level 1: Small model (could run on a phone)</a:t>
            </a:r>
          </a:p>
          <a:p>
            <a:pPr lvl="1"/>
            <a:r>
              <a:rPr lang="en-US" dirty="0"/>
              <a:t>Level 2: Larger model (runs on a decent desktop/laptop)</a:t>
            </a:r>
          </a:p>
          <a:p>
            <a:pPr lvl="1"/>
            <a:r>
              <a:rPr lang="en-US" dirty="0"/>
              <a:t>Makes use of special device acceleration (e.g. mlx)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2DA3D8-22E3-137B-BA0E-BD64A1FD1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6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E7C6-CB19-F518-039C-B2A1272B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Autonomous Weaponization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AF2C9-BB42-ADCC-AF83-6FB9E9D36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CVEs</a:t>
            </a:r>
          </a:p>
          <a:p>
            <a:pPr lvl="1"/>
            <a:r>
              <a:rPr lang="en-US" dirty="0"/>
              <a:t>With varying amounts of logs, POCs,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New ones constantly coming out</a:t>
            </a:r>
          </a:p>
          <a:p>
            <a:r>
              <a:rPr lang="en-US" dirty="0"/>
              <a:t>An LLM can autonomously find CVEs related to different services, parse it, and then create a script to use it</a:t>
            </a:r>
          </a:p>
          <a:p>
            <a:r>
              <a:rPr lang="en-US" dirty="0"/>
              <a:t>Autonomously search the web/exploit-</a:t>
            </a:r>
            <a:r>
              <a:rPr lang="en-US" dirty="0" err="1"/>
              <a:t>db</a:t>
            </a:r>
            <a:r>
              <a:rPr lang="en-US" dirty="0"/>
              <a:t>/NVD for vulnerabilities</a:t>
            </a:r>
          </a:p>
          <a:p>
            <a:endParaRPr lang="en-US" dirty="0"/>
          </a:p>
          <a:p>
            <a:r>
              <a:rPr lang="en-US" dirty="0"/>
              <a:t>No hardcoded vulnerabilities needed!!</a:t>
            </a:r>
          </a:p>
          <a:p>
            <a:r>
              <a:rPr lang="en-US" dirty="0"/>
              <a:t>Can chain together different vulnerabilities for a more complex attack!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6C89F-20D4-23FC-DEEF-35FBBC7E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9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BC17B-1F9C-C74D-88A1-E4E8D5510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48865"/>
            <a:ext cx="10653578" cy="1132258"/>
          </a:xfrm>
        </p:spPr>
        <p:txBody>
          <a:bodyPr>
            <a:normAutofit/>
          </a:bodyPr>
          <a:lstStyle/>
          <a:p>
            <a:r>
              <a:rPr lang="en-US" sz="6400" dirty="0"/>
              <a:t>Weaponization (Exploit)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2E658-1174-6858-89C7-9290783A1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344361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12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4C415A-CCF2-2AE4-3126-5FE36DC53A89}"/>
              </a:ext>
            </a:extLst>
          </p:cNvPr>
          <p:cNvSpPr/>
          <p:nvPr/>
        </p:nvSpPr>
        <p:spPr>
          <a:xfrm>
            <a:off x="4280781" y="1339080"/>
            <a:ext cx="2744708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Hypothesis validated</a:t>
            </a: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D5555B38-347C-987E-1F00-F5CEB477162B}"/>
              </a:ext>
            </a:extLst>
          </p:cNvPr>
          <p:cNvSpPr/>
          <p:nvPr/>
        </p:nvSpPr>
        <p:spPr>
          <a:xfrm>
            <a:off x="4688940" y="2048296"/>
            <a:ext cx="1920089" cy="1609303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Router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4792A91-BCBC-CC18-6B91-D10FAA3AE9D1}"/>
              </a:ext>
            </a:extLst>
          </p:cNvPr>
          <p:cNvSpPr/>
          <p:nvPr/>
        </p:nvSpPr>
        <p:spPr>
          <a:xfrm>
            <a:off x="395336" y="3791061"/>
            <a:ext cx="1505892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EDB Exploit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AE56B43-F4FA-40A6-E815-B17898049406}"/>
              </a:ext>
            </a:extLst>
          </p:cNvPr>
          <p:cNvSpPr/>
          <p:nvPr/>
        </p:nvSpPr>
        <p:spPr>
          <a:xfrm>
            <a:off x="2745268" y="3791061"/>
            <a:ext cx="190424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Custom Code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80F7B4-529D-E75A-3C5F-2813D952A44E}"/>
              </a:ext>
            </a:extLst>
          </p:cNvPr>
          <p:cNvSpPr/>
          <p:nvPr/>
        </p:nvSpPr>
        <p:spPr>
          <a:xfrm>
            <a:off x="6839502" y="3791061"/>
            <a:ext cx="1528917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Cred Attack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231D3BC-DE2E-05C9-84E6-C86D470265E0}"/>
              </a:ext>
            </a:extLst>
          </p:cNvPr>
          <p:cNvSpPr/>
          <p:nvPr/>
        </p:nvSpPr>
        <p:spPr>
          <a:xfrm>
            <a:off x="9212459" y="3791061"/>
            <a:ext cx="1528917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Web Exploit</a:t>
            </a:r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D326D2F7-3132-7168-7885-FE66A8463E0A}"/>
              </a:ext>
            </a:extLst>
          </p:cNvPr>
          <p:cNvCxnSpPr>
            <a:stCxn id="8" idx="1"/>
            <a:endCxn id="11" idx="0"/>
          </p:cNvCxnSpPr>
          <p:nvPr/>
        </p:nvCxnSpPr>
        <p:spPr>
          <a:xfrm rot="10800000" flipV="1">
            <a:off x="1148282" y="2852947"/>
            <a:ext cx="3540658" cy="938113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7326CFC8-5776-24F0-A334-36098111E353}"/>
              </a:ext>
            </a:extLst>
          </p:cNvPr>
          <p:cNvCxnSpPr>
            <a:stCxn id="8" idx="1"/>
            <a:endCxn id="13" idx="0"/>
          </p:cNvCxnSpPr>
          <p:nvPr/>
        </p:nvCxnSpPr>
        <p:spPr>
          <a:xfrm rot="10800000" flipV="1">
            <a:off x="3697392" y="2852947"/>
            <a:ext cx="991549" cy="938113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E9442203-D2DB-70A4-D4E9-E17F333FE9BD}"/>
              </a:ext>
            </a:extLst>
          </p:cNvPr>
          <p:cNvCxnSpPr>
            <a:stCxn id="8" idx="3"/>
            <a:endCxn id="15" idx="0"/>
          </p:cNvCxnSpPr>
          <p:nvPr/>
        </p:nvCxnSpPr>
        <p:spPr>
          <a:xfrm>
            <a:off x="6609029" y="2852948"/>
            <a:ext cx="994932" cy="938113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2361225A-E589-5850-1779-5469B1AA427F}"/>
              </a:ext>
            </a:extLst>
          </p:cNvPr>
          <p:cNvCxnSpPr>
            <a:stCxn id="8" idx="3"/>
            <a:endCxn id="17" idx="0"/>
          </p:cNvCxnSpPr>
          <p:nvPr/>
        </p:nvCxnSpPr>
        <p:spPr>
          <a:xfrm>
            <a:off x="6609029" y="2852948"/>
            <a:ext cx="3367889" cy="938113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D724F3D-A97F-0763-F2C8-246A4BF505A9}"/>
              </a:ext>
            </a:extLst>
          </p:cNvPr>
          <p:cNvSpPr/>
          <p:nvPr/>
        </p:nvSpPr>
        <p:spPr>
          <a:xfrm>
            <a:off x="395335" y="4595712"/>
            <a:ext cx="1505892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Get Exploit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FB0E38B-A829-23C9-61F2-F91D4508A323}"/>
              </a:ext>
            </a:extLst>
          </p:cNvPr>
          <p:cNvSpPr/>
          <p:nvPr/>
        </p:nvSpPr>
        <p:spPr>
          <a:xfrm>
            <a:off x="395335" y="5400363"/>
            <a:ext cx="1505892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Analyze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8677B52-683F-A6A6-4546-B9884866D41C}"/>
              </a:ext>
            </a:extLst>
          </p:cNvPr>
          <p:cNvSpPr/>
          <p:nvPr/>
        </p:nvSpPr>
        <p:spPr>
          <a:xfrm>
            <a:off x="395335" y="6060569"/>
            <a:ext cx="1505892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Modify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5F1F935-CF7F-2929-DF5E-29C50E7B5489}"/>
              </a:ext>
            </a:extLst>
          </p:cNvPr>
          <p:cNvSpPr/>
          <p:nvPr/>
        </p:nvSpPr>
        <p:spPr>
          <a:xfrm>
            <a:off x="2944444" y="4692638"/>
            <a:ext cx="1505892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EF2203-C757-FFE3-7C0D-F7C7A86B5798}"/>
              </a:ext>
            </a:extLst>
          </p:cNvPr>
          <p:cNvSpPr/>
          <p:nvPr/>
        </p:nvSpPr>
        <p:spPr>
          <a:xfrm>
            <a:off x="2679909" y="5400363"/>
            <a:ext cx="2034962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Write python script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059B685-4097-79E0-E11F-3AA1FA654D3E}"/>
              </a:ext>
            </a:extLst>
          </p:cNvPr>
          <p:cNvSpPr/>
          <p:nvPr/>
        </p:nvSpPr>
        <p:spPr>
          <a:xfrm>
            <a:off x="6428994" y="4797956"/>
            <a:ext cx="2349932" cy="5617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Default credential check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F278366-2C88-FFBF-CB89-571DB8B738BC}"/>
              </a:ext>
            </a:extLst>
          </p:cNvPr>
          <p:cNvSpPr/>
          <p:nvPr/>
        </p:nvSpPr>
        <p:spPr>
          <a:xfrm>
            <a:off x="8961546" y="4797956"/>
            <a:ext cx="2030742" cy="5617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Generate HTTP payloads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58D5FA8-9782-DBD8-B00F-8826AF245A8E}"/>
              </a:ext>
            </a:extLst>
          </p:cNvPr>
          <p:cNvSpPr/>
          <p:nvPr/>
        </p:nvSpPr>
        <p:spPr>
          <a:xfrm>
            <a:off x="4896038" y="5996476"/>
            <a:ext cx="1505892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84C482C-F21D-D34D-D89F-45C16F5DD6F0}"/>
              </a:ext>
            </a:extLst>
          </p:cNvPr>
          <p:cNvCxnSpPr>
            <a:stCxn id="31" idx="3"/>
            <a:endCxn id="41" idx="1"/>
          </p:cNvCxnSpPr>
          <p:nvPr/>
        </p:nvCxnSpPr>
        <p:spPr>
          <a:xfrm flipV="1">
            <a:off x="1901227" y="6229653"/>
            <a:ext cx="2994811" cy="640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F6CD1DBA-CA79-425F-7903-81D155880024}"/>
              </a:ext>
            </a:extLst>
          </p:cNvPr>
          <p:cNvCxnSpPr>
            <a:cxnSpLocks/>
            <a:stCxn id="35" idx="2"/>
            <a:endCxn id="41" idx="1"/>
          </p:cNvCxnSpPr>
          <p:nvPr/>
        </p:nvCxnSpPr>
        <p:spPr>
          <a:xfrm rot="16200000" flipH="1">
            <a:off x="4115246" y="5448861"/>
            <a:ext cx="362936" cy="1198648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FA9A10D9-BD1E-687D-7A77-8FEABE361C0F}"/>
              </a:ext>
            </a:extLst>
          </p:cNvPr>
          <p:cNvCxnSpPr>
            <a:cxnSpLocks/>
            <a:stCxn id="37" idx="2"/>
            <a:endCxn id="41" idx="3"/>
          </p:cNvCxnSpPr>
          <p:nvPr/>
        </p:nvCxnSpPr>
        <p:spPr>
          <a:xfrm rot="5400000">
            <a:off x="6567991" y="5193683"/>
            <a:ext cx="869909" cy="1202030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130400FB-4A39-DD61-49EF-9242D964DDF9}"/>
              </a:ext>
            </a:extLst>
          </p:cNvPr>
          <p:cNvCxnSpPr>
            <a:stCxn id="39" idx="2"/>
            <a:endCxn id="41" idx="3"/>
          </p:cNvCxnSpPr>
          <p:nvPr/>
        </p:nvCxnSpPr>
        <p:spPr>
          <a:xfrm rot="5400000">
            <a:off x="7754470" y="4007205"/>
            <a:ext cx="869909" cy="3574987"/>
          </a:xfrm>
          <a:prstGeom prst="curved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DA9BB08-10C8-DE8C-8A11-D51B6A880B33}"/>
              </a:ext>
            </a:extLst>
          </p:cNvPr>
          <p:cNvCxnSpPr>
            <a:stCxn id="11" idx="2"/>
            <a:endCxn id="27" idx="0"/>
          </p:cNvCxnSpPr>
          <p:nvPr/>
        </p:nvCxnSpPr>
        <p:spPr>
          <a:xfrm flipH="1">
            <a:off x="1148281" y="4257415"/>
            <a:ext cx="1" cy="33829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73E4E81-B42E-0182-90D7-C9CA759C1DEF}"/>
              </a:ext>
            </a:extLst>
          </p:cNvPr>
          <p:cNvCxnSpPr>
            <a:stCxn id="27" idx="2"/>
            <a:endCxn id="29" idx="0"/>
          </p:cNvCxnSpPr>
          <p:nvPr/>
        </p:nvCxnSpPr>
        <p:spPr>
          <a:xfrm>
            <a:off x="1148281" y="5062066"/>
            <a:ext cx="0" cy="33829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1797480-7886-A61A-5383-0C70ED72C434}"/>
              </a:ext>
            </a:extLst>
          </p:cNvPr>
          <p:cNvCxnSpPr>
            <a:stCxn id="29" idx="2"/>
            <a:endCxn id="31" idx="0"/>
          </p:cNvCxnSpPr>
          <p:nvPr/>
        </p:nvCxnSpPr>
        <p:spPr>
          <a:xfrm>
            <a:off x="1148281" y="5866717"/>
            <a:ext cx="0" cy="1938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2F3BE91-C83C-E1DA-2873-B17F1089926D}"/>
              </a:ext>
            </a:extLst>
          </p:cNvPr>
          <p:cNvCxnSpPr>
            <a:stCxn id="13" idx="2"/>
            <a:endCxn id="33" idx="0"/>
          </p:cNvCxnSpPr>
          <p:nvPr/>
        </p:nvCxnSpPr>
        <p:spPr>
          <a:xfrm flipH="1">
            <a:off x="3697390" y="4257415"/>
            <a:ext cx="1" cy="43522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8FF8A13-A721-6B03-1AE4-4A6271E478CE}"/>
              </a:ext>
            </a:extLst>
          </p:cNvPr>
          <p:cNvCxnSpPr>
            <a:stCxn id="33" idx="2"/>
            <a:endCxn id="35" idx="0"/>
          </p:cNvCxnSpPr>
          <p:nvPr/>
        </p:nvCxnSpPr>
        <p:spPr>
          <a:xfrm>
            <a:off x="3697390" y="5158992"/>
            <a:ext cx="0" cy="24137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8D45D4A-BABF-FEF7-FEDF-BD67ABDC69DD}"/>
              </a:ext>
            </a:extLst>
          </p:cNvPr>
          <p:cNvCxnSpPr>
            <a:stCxn id="15" idx="2"/>
            <a:endCxn id="37" idx="0"/>
          </p:cNvCxnSpPr>
          <p:nvPr/>
        </p:nvCxnSpPr>
        <p:spPr>
          <a:xfrm flipH="1">
            <a:off x="7603960" y="4257415"/>
            <a:ext cx="1" cy="54054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5929DD7-3B3C-7E7E-5A86-64E4D08A2A18}"/>
              </a:ext>
            </a:extLst>
          </p:cNvPr>
          <p:cNvCxnSpPr>
            <a:stCxn id="17" idx="2"/>
            <a:endCxn id="39" idx="0"/>
          </p:cNvCxnSpPr>
          <p:nvPr/>
        </p:nvCxnSpPr>
        <p:spPr>
          <a:xfrm flipH="1">
            <a:off x="9976917" y="4257415"/>
            <a:ext cx="1" cy="54054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71D7494-88D9-7779-45E6-F15F69094F1D}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5648985" y="1805434"/>
            <a:ext cx="4150" cy="24286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47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5" grpId="0" animBg="1"/>
      <p:bldP spid="17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40333-3FEA-7F15-DA93-184CDDAF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Foothold Verification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A27CD-90D5-33A1-CD13-82C63F83F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we’ve done an exploit, how do we know what we can do?</a:t>
            </a:r>
          </a:p>
          <a:p>
            <a:r>
              <a:rPr lang="en-US" dirty="0"/>
              <a:t>Can’t trust the LLM to say “We have a foothold” reliably</a:t>
            </a:r>
          </a:p>
          <a:p>
            <a:pPr lvl="1"/>
            <a:r>
              <a:rPr lang="en-US" dirty="0"/>
              <a:t>Hallucinations in either direction</a:t>
            </a:r>
          </a:p>
          <a:p>
            <a:pPr lvl="1"/>
            <a:r>
              <a:rPr lang="en-US" dirty="0"/>
              <a:t>Use a key</a:t>
            </a:r>
          </a:p>
          <a:p>
            <a:pPr lvl="2"/>
            <a:r>
              <a:rPr lang="en-US" dirty="0"/>
              <a:t>Deterministic code generates a key (AGENT_VERIFY_XXX…), connects to shell, and echoes it 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DE7CB-F1C7-CF64-49C3-9FA419E1A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93C32-0C9A-7BF8-A273-908F303E4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Self modifying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9C360-932E-E055-3998-F2F9463A6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infection spreads differently</a:t>
            </a:r>
          </a:p>
          <a:p>
            <a:pPr lvl="1"/>
            <a:r>
              <a:rPr lang="en-US" dirty="0"/>
              <a:t>Could use base64, ssh, telnet, http, different libraries,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It’s random each time</a:t>
            </a:r>
          </a:p>
          <a:p>
            <a:r>
              <a:rPr lang="en-US" dirty="0"/>
              <a:t>Rewrites its own code</a:t>
            </a:r>
          </a:p>
          <a:p>
            <a:pPr lvl="1"/>
            <a:r>
              <a:rPr lang="en-US" dirty="0"/>
              <a:t>Handles context window by generating diffs</a:t>
            </a:r>
          </a:p>
          <a:p>
            <a:pPr lvl="1"/>
            <a:r>
              <a:rPr lang="en-US" dirty="0"/>
              <a:t>Traditional route:</a:t>
            </a:r>
          </a:p>
          <a:p>
            <a:pPr lvl="2"/>
            <a:r>
              <a:rPr lang="en-US" dirty="0"/>
              <a:t>XOR loops</a:t>
            </a:r>
          </a:p>
          <a:p>
            <a:pPr lvl="2"/>
            <a:r>
              <a:rPr lang="en-US" dirty="0"/>
              <a:t>Junk code insertion</a:t>
            </a:r>
          </a:p>
          <a:p>
            <a:pPr lvl="1"/>
            <a:r>
              <a:rPr lang="en-US" dirty="0"/>
              <a:t>New route</a:t>
            </a:r>
          </a:p>
          <a:p>
            <a:pPr lvl="2"/>
            <a:r>
              <a:rPr lang="en-US" dirty="0"/>
              <a:t>Altering control structure</a:t>
            </a:r>
          </a:p>
          <a:p>
            <a:pPr lvl="2"/>
            <a:r>
              <a:rPr lang="en-US" dirty="0"/>
              <a:t>Shifting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04D06-4313-9D77-226F-68542FC51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1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94C5-9C0D-1407-621D-64B2998A7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59" y="553616"/>
            <a:ext cx="8870225" cy="1757505"/>
          </a:xfrm>
        </p:spPr>
        <p:txBody>
          <a:bodyPr anchor="t">
            <a:noAutofit/>
          </a:bodyPr>
          <a:lstStyle/>
          <a:p>
            <a:r>
              <a:rPr lang="en-US" sz="7200" dirty="0"/>
              <a:t>Communications</a:t>
            </a:r>
          </a:p>
        </p:txBody>
      </p:sp>
      <p:pic>
        <p:nvPicPr>
          <p:cNvPr id="10" name="Content Placeholder 9" descr="A screenshot of a computer flowchart&#10;&#10;AI-generated content may be incorrect.">
            <a:extLst>
              <a:ext uri="{FF2B5EF4-FFF2-40B4-BE49-F238E27FC236}">
                <a16:creationId xmlns:a16="http://schemas.microsoft.com/office/drawing/2014/main" id="{9D44234C-6D40-7667-73F9-FE782E173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2067" y="1507483"/>
            <a:ext cx="4110627" cy="4967525"/>
          </a:xfr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9DBD8-A42D-AF25-8475-04E87DA45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pic>
        <p:nvPicPr>
          <p:cNvPr id="5" name="Graphic 4" descr="Fax outline">
            <a:extLst>
              <a:ext uri="{FF2B5EF4-FFF2-40B4-BE49-F238E27FC236}">
                <a16:creationId xmlns:a16="http://schemas.microsoft.com/office/drawing/2014/main" id="{778D2573-04BB-41B5-3537-6D092570B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1254" y="2089633"/>
            <a:ext cx="914400" cy="914400"/>
          </a:xfrm>
          <a:prstGeom prst="rect">
            <a:avLst/>
          </a:prstGeom>
        </p:spPr>
      </p:pic>
      <p:pic>
        <p:nvPicPr>
          <p:cNvPr id="7" name="Graphic 6" descr="Server outline">
            <a:extLst>
              <a:ext uri="{FF2B5EF4-FFF2-40B4-BE49-F238E27FC236}">
                <a16:creationId xmlns:a16="http://schemas.microsoft.com/office/drawing/2014/main" id="{B372FB2F-FAB4-280E-9E04-2111EB937E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1254" y="5266066"/>
            <a:ext cx="914400" cy="914400"/>
          </a:xfrm>
          <a:prstGeom prst="rect">
            <a:avLst/>
          </a:prstGeom>
        </p:spPr>
      </p:pic>
      <p:pic>
        <p:nvPicPr>
          <p:cNvPr id="9" name="Graphic 8" descr="Smart Phone outline">
            <a:extLst>
              <a:ext uri="{FF2B5EF4-FFF2-40B4-BE49-F238E27FC236}">
                <a16:creationId xmlns:a16="http://schemas.microsoft.com/office/drawing/2014/main" id="{E2066D20-0CCB-1D9D-540D-B5A5AAAFA4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4906" y="3632480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0FFAFB6-E94C-0AF0-0789-0FDCD016F660}"/>
              </a:ext>
            </a:extLst>
          </p:cNvPr>
          <p:cNvSpPr txBox="1"/>
          <p:nvPr/>
        </p:nvSpPr>
        <p:spPr>
          <a:xfrm>
            <a:off x="1348967" y="2362167"/>
            <a:ext cx="2885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Tier 0: Can’t run anything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BFB378-D9EB-6D4E-144A-850722317BB8}"/>
              </a:ext>
            </a:extLst>
          </p:cNvPr>
          <p:cNvSpPr txBox="1"/>
          <p:nvPr/>
        </p:nvSpPr>
        <p:spPr>
          <a:xfrm>
            <a:off x="1348967" y="3839066"/>
            <a:ext cx="4347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Tier 1: Can run smaller models (e.g. 4B)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6806D0-1244-5B9A-6BEA-A09D6F63B003}"/>
              </a:ext>
            </a:extLst>
          </p:cNvPr>
          <p:cNvSpPr txBox="1"/>
          <p:nvPr/>
        </p:nvSpPr>
        <p:spPr>
          <a:xfrm>
            <a:off x="1348967" y="5538600"/>
            <a:ext cx="442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Tier 2: Can run larger models (i.e. 27B+)</a:t>
            </a:r>
          </a:p>
        </p:txBody>
      </p:sp>
    </p:spTree>
    <p:extLst>
      <p:ext uri="{BB962C8B-B14F-4D97-AF65-F5344CB8AC3E}">
        <p14:creationId xmlns:p14="http://schemas.microsoft.com/office/powerpoint/2010/main" val="1773137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AD800-A481-856F-B903-EF458E5B3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CD1F8-7AF0-74C3-0182-84E444E09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Speed/Cost problem</a:t>
            </a:r>
          </a:p>
          <a:p>
            <a:pPr lvl="1"/>
            <a:r>
              <a:rPr lang="en-US" dirty="0"/>
              <a:t>Speed vs Reliability</a:t>
            </a:r>
          </a:p>
          <a:p>
            <a:pPr lvl="1"/>
            <a:r>
              <a:rPr lang="en-US" dirty="0"/>
              <a:t>Better smaller models</a:t>
            </a:r>
          </a:p>
          <a:p>
            <a:r>
              <a:rPr lang="en-US" dirty="0"/>
              <a:t>Hallucinations</a:t>
            </a:r>
          </a:p>
          <a:p>
            <a:pPr lvl="1"/>
            <a:r>
              <a:rPr lang="en-US" dirty="0"/>
              <a:t>Deterministic code</a:t>
            </a:r>
          </a:p>
          <a:p>
            <a:pPr lvl="1"/>
            <a:r>
              <a:rPr lang="en-US" dirty="0"/>
              <a:t>Sanity checks</a:t>
            </a:r>
          </a:p>
          <a:p>
            <a:pPr lvl="1"/>
            <a:r>
              <a:rPr lang="en-US" dirty="0"/>
              <a:t>Well defined tools</a:t>
            </a:r>
          </a:p>
          <a:p>
            <a:pPr lvl="1"/>
            <a:r>
              <a:rPr lang="en-US" dirty="0"/>
              <a:t>Reflection</a:t>
            </a:r>
          </a:p>
          <a:p>
            <a:r>
              <a:rPr lang="en-US" dirty="0"/>
              <a:t>Lab capability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6FD0A-DDDE-B531-29BB-CD4A3EE33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711D2-4F47-9311-DC5D-5145AB8F1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Future Potential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E270D-0171-F1F7-7394-5A9FD90DA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Better &amp; smaller models</a:t>
            </a:r>
          </a:p>
          <a:p>
            <a:r>
              <a:rPr lang="en-US" dirty="0"/>
              <a:t>Self healing &amp; improving harness</a:t>
            </a:r>
          </a:p>
          <a:p>
            <a:r>
              <a:rPr lang="en-US" dirty="0"/>
              <a:t>More (and improved) tools</a:t>
            </a:r>
          </a:p>
          <a:p>
            <a:r>
              <a:rPr lang="en-US" dirty="0"/>
              <a:t>Overall harness improvements</a:t>
            </a:r>
          </a:p>
          <a:p>
            <a:pPr lvl="1"/>
            <a:r>
              <a:rPr lang="en-US" dirty="0"/>
              <a:t>Especially for searching and writing exploit code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24C1B-BDCA-7134-51D8-DC6B5A40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F78C-BDCE-BAA1-ACB7-62FE45AB9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More/Q&amp;A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52CDF83-2DAB-303D-4E5A-855A68BC4C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717" y="1598714"/>
            <a:ext cx="4248302" cy="42483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A8CC4-0CA7-6E79-A12B-CBDFBCB71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18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01D2641-F8A5-3935-3EAE-6E5C76CDE3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8980" y="1457419"/>
            <a:ext cx="4530892" cy="45308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7C5D80-0BD9-D73F-AD69-3CD678FBE7B3}"/>
              </a:ext>
            </a:extLst>
          </p:cNvPr>
          <p:cNvSpPr txBox="1"/>
          <p:nvPr/>
        </p:nvSpPr>
        <p:spPr>
          <a:xfrm>
            <a:off x="2064444" y="5631437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Repository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366098-7B64-E244-7ED0-0D07449C0FE9}"/>
              </a:ext>
            </a:extLst>
          </p:cNvPr>
          <p:cNvSpPr txBox="1"/>
          <p:nvPr/>
        </p:nvSpPr>
        <p:spPr>
          <a:xfrm>
            <a:off x="8897487" y="5552282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My Website</a:t>
            </a:r>
          </a:p>
        </p:txBody>
      </p:sp>
    </p:spTree>
    <p:extLst>
      <p:ext uri="{BB962C8B-B14F-4D97-AF65-F5344CB8AC3E}">
        <p14:creationId xmlns:p14="http://schemas.microsoft.com/office/powerpoint/2010/main" val="191018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2D569-F4AD-9523-6C15-F5BC6DE47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46AB-6779-0710-4E39-2F081C043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94" y="1724585"/>
            <a:ext cx="10653579" cy="4593828"/>
          </a:xfrm>
        </p:spPr>
        <p:txBody>
          <a:bodyPr/>
          <a:lstStyle/>
          <a:p>
            <a:r>
              <a:rPr lang="en-US" dirty="0"/>
              <a:t>Overarching goal?</a:t>
            </a:r>
          </a:p>
          <a:p>
            <a:r>
              <a:rPr lang="en-US" dirty="0"/>
              <a:t>Potential threat to defense from worms?</a:t>
            </a:r>
          </a:p>
          <a:p>
            <a:r>
              <a:rPr lang="en-US" dirty="0"/>
              <a:t>Limits to conventional worms</a:t>
            </a:r>
          </a:p>
          <a:p>
            <a:r>
              <a:rPr lang="en-US" dirty="0"/>
              <a:t>Local LLMs can address these in multiple ways</a:t>
            </a:r>
          </a:p>
          <a:p>
            <a:pPr lvl="1"/>
            <a:r>
              <a:rPr lang="en-US" dirty="0"/>
              <a:t>Hypotheses, searching for new vulns, weaponizing in new ways, polymorphism, …</a:t>
            </a:r>
          </a:p>
          <a:p>
            <a:r>
              <a:rPr lang="en-US" dirty="0"/>
              <a:t>Limits of local LLMs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E87C4D-2B38-9AAA-FC09-262B7E0D4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98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AD0D4-F1B7-0E44-47CA-FD6269A5B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Blind to reasoning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73EB0-65BE-ECBF-0A5E-FD304A96B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Earlier worms dumb pattern-matchers</a:t>
            </a:r>
          </a:p>
          <a:p>
            <a:pPr lvl="1"/>
            <a:r>
              <a:rPr lang="en-US" dirty="0"/>
              <a:t>Morris, WannaCry</a:t>
            </a:r>
          </a:p>
          <a:p>
            <a:pPr lvl="1"/>
            <a:r>
              <a:rPr lang="en-US" dirty="0"/>
              <a:t>Focused on exploits</a:t>
            </a:r>
          </a:p>
          <a:p>
            <a:r>
              <a:rPr lang="en-US" dirty="0"/>
              <a:t>Static signatures &amp; simpler patches</a:t>
            </a:r>
          </a:p>
          <a:p>
            <a:pPr lvl="1"/>
            <a:r>
              <a:rPr lang="en-US" dirty="0"/>
              <a:t>Deterministic control flow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3A67C-4C23-9A9B-7B0B-A390A8DB1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58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01312-ABDD-69FD-F37E-428212297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New Capabilities</a:t>
            </a:r>
          </a:p>
          <a:p>
            <a:pPr lvl="1"/>
            <a:r>
              <a:rPr lang="en-US" dirty="0"/>
              <a:t>Adapt to novel environments</a:t>
            </a:r>
          </a:p>
          <a:p>
            <a:pPr lvl="1"/>
            <a:r>
              <a:rPr lang="en-US" dirty="0"/>
              <a:t>Chain unknown vulns</a:t>
            </a:r>
          </a:p>
          <a:p>
            <a:pPr lvl="1"/>
            <a:r>
              <a:rPr lang="en-US" dirty="0"/>
              <a:t>Phish</a:t>
            </a:r>
          </a:p>
          <a:p>
            <a:r>
              <a:rPr lang="en-US" dirty="0"/>
              <a:t>New attack surface</a:t>
            </a:r>
          </a:p>
          <a:p>
            <a:pPr lvl="1"/>
            <a:r>
              <a:rPr lang="en-US" dirty="0"/>
              <a:t>Heterogenous environments</a:t>
            </a:r>
          </a:p>
          <a:p>
            <a:pPr lvl="1"/>
            <a:r>
              <a:rPr lang="en-US" dirty="0"/>
              <a:t>Social engineering on the fly</a:t>
            </a:r>
          </a:p>
          <a:p>
            <a:pPr lvl="1"/>
            <a:r>
              <a:rPr lang="en-US" dirty="0"/>
              <a:t>Multi-step exploit chaining</a:t>
            </a:r>
          </a:p>
          <a:p>
            <a:r>
              <a:rPr lang="en-US" dirty="0"/>
              <a:t>New methods for polymorphic</a:t>
            </a:r>
          </a:p>
          <a:p>
            <a:pPr lvl="1"/>
            <a:r>
              <a:rPr lang="en-US" dirty="0"/>
              <a:t>Completely changes signature with each round</a:t>
            </a:r>
          </a:p>
          <a:p>
            <a:pPr lvl="1"/>
            <a:r>
              <a:rPr lang="en-US" dirty="0"/>
              <a:t>Non-deterministic</a:t>
            </a:r>
          </a:p>
          <a:p>
            <a:r>
              <a:rPr lang="en-US" dirty="0"/>
              <a:t>Improved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8F025-888C-6C06-C1B5-BB16270B4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057A265-199D-250E-73EC-7E3455939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What reasoning adds</a:t>
            </a:r>
          </a:p>
        </p:txBody>
      </p:sp>
    </p:spTree>
    <p:extLst>
      <p:ext uri="{BB962C8B-B14F-4D97-AF65-F5344CB8AC3E}">
        <p14:creationId xmlns:p14="http://schemas.microsoft.com/office/powerpoint/2010/main" val="321471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878E3-FF93-1B69-859F-31F5B136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Hybrid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9B8F3-90D6-C2BE-1032-6E8D6D83D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Can’t trust the LLM for EVERYTHING!</a:t>
            </a:r>
          </a:p>
          <a:p>
            <a:r>
              <a:rPr lang="en-US" dirty="0"/>
              <a:t>Deterministic components</a:t>
            </a:r>
          </a:p>
          <a:p>
            <a:pPr lvl="1"/>
            <a:r>
              <a:rPr lang="en-US" dirty="0"/>
              <a:t>Nmap, NVD API,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Throughout infection cycle</a:t>
            </a:r>
          </a:p>
          <a:p>
            <a:r>
              <a:rPr lang="en-US" dirty="0"/>
              <a:t>LLM components</a:t>
            </a:r>
          </a:p>
          <a:p>
            <a:pPr lvl="1"/>
            <a:r>
              <a:rPr lang="en-US" dirty="0"/>
              <a:t>Strategy routing, exploit patching, reflection, modifying,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LLM’s can’t memorize CVE IDs -&gt; Must use some determinism!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9E221-A163-E05A-B400-D665A99D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4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8DE53-BCC9-2CBC-B954-7303A373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400" dirty="0"/>
              <a:t>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0A167-57CF-A702-E5FF-21B087814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6</a:t>
            </a:fld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EF8B0B5-591E-394E-AFB4-6F804783CFA0}"/>
              </a:ext>
            </a:extLst>
          </p:cNvPr>
          <p:cNvSpPr/>
          <p:nvPr/>
        </p:nvSpPr>
        <p:spPr>
          <a:xfrm>
            <a:off x="3402594" y="3613853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Deep Recon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5A34464-D007-0DED-E4BA-C273F84C586E}"/>
              </a:ext>
            </a:extLst>
          </p:cNvPr>
          <p:cNvSpPr/>
          <p:nvPr/>
        </p:nvSpPr>
        <p:spPr>
          <a:xfrm>
            <a:off x="4534278" y="1483381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 Discovery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554C7F7-ADEC-14FE-4119-494ABA132C74}"/>
              </a:ext>
            </a:extLst>
          </p:cNvPr>
          <p:cNvSpPr/>
          <p:nvPr/>
        </p:nvSpPr>
        <p:spPr>
          <a:xfrm>
            <a:off x="3402595" y="2577724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Light Recon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B7CF8CA-540A-21F0-8E0F-CA2F7D9C30A4}"/>
              </a:ext>
            </a:extLst>
          </p:cNvPr>
          <p:cNvSpPr/>
          <p:nvPr/>
        </p:nvSpPr>
        <p:spPr>
          <a:xfrm>
            <a:off x="3339218" y="4470562"/>
            <a:ext cx="1866524" cy="57386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+ Hypotheses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C689335-8E8D-533D-51FE-78BF1B6F2C10}"/>
              </a:ext>
            </a:extLst>
          </p:cNvPr>
          <p:cNvSpPr/>
          <p:nvPr/>
        </p:nvSpPr>
        <p:spPr>
          <a:xfrm>
            <a:off x="6986260" y="4548715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Exhausted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CEDDEA8-B49A-AFA7-2B98-3CA45CFDCB96}"/>
              </a:ext>
            </a:extLst>
          </p:cNvPr>
          <p:cNvSpPr/>
          <p:nvPr/>
        </p:nvSpPr>
        <p:spPr>
          <a:xfrm>
            <a:off x="5070304" y="5331728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Validate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A690CFE-D4AA-BE24-3793-1FBD5E221459}"/>
              </a:ext>
            </a:extLst>
          </p:cNvPr>
          <p:cNvSpPr/>
          <p:nvPr/>
        </p:nvSpPr>
        <p:spPr>
          <a:xfrm>
            <a:off x="5070303" y="6237737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EXPLOIT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265C299-C54E-ECFD-8C6A-16AD324185EB}"/>
              </a:ext>
            </a:extLst>
          </p:cNvPr>
          <p:cNvCxnSpPr>
            <a:stCxn id="15" idx="2"/>
            <a:endCxn id="17" idx="0"/>
          </p:cNvCxnSpPr>
          <p:nvPr/>
        </p:nvCxnSpPr>
        <p:spPr>
          <a:xfrm flipH="1">
            <a:off x="4271728" y="1949735"/>
            <a:ext cx="1131683" cy="627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B4C7F3F-9B76-AD29-1839-16B626B46732}"/>
              </a:ext>
            </a:extLst>
          </p:cNvPr>
          <p:cNvCxnSpPr>
            <a:stCxn id="17" idx="2"/>
            <a:endCxn id="13" idx="0"/>
          </p:cNvCxnSpPr>
          <p:nvPr/>
        </p:nvCxnSpPr>
        <p:spPr>
          <a:xfrm flipH="1">
            <a:off x="4271727" y="3044078"/>
            <a:ext cx="1" cy="569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2DD3508-A2E7-A767-B1B1-2CD68398CA75}"/>
              </a:ext>
            </a:extLst>
          </p:cNvPr>
          <p:cNvCxnSpPr>
            <a:stCxn id="13" idx="2"/>
            <a:endCxn id="19" idx="0"/>
          </p:cNvCxnSpPr>
          <p:nvPr/>
        </p:nvCxnSpPr>
        <p:spPr>
          <a:xfrm>
            <a:off x="4271727" y="4080207"/>
            <a:ext cx="753" cy="390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B413838-AAB4-8AC0-109F-EDF7F6FB1E5D}"/>
              </a:ext>
            </a:extLst>
          </p:cNvPr>
          <p:cNvCxnSpPr>
            <a:stCxn id="19" idx="2"/>
            <a:endCxn id="23" idx="1"/>
          </p:cNvCxnSpPr>
          <p:nvPr/>
        </p:nvCxnSpPr>
        <p:spPr>
          <a:xfrm>
            <a:off x="4272480" y="5044430"/>
            <a:ext cx="797824" cy="520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AB4EF31-49CE-2001-E3F0-367A80A6C5B0}"/>
              </a:ext>
            </a:extLst>
          </p:cNvPr>
          <p:cNvCxnSpPr>
            <a:stCxn id="23" idx="2"/>
            <a:endCxn id="25" idx="0"/>
          </p:cNvCxnSpPr>
          <p:nvPr/>
        </p:nvCxnSpPr>
        <p:spPr>
          <a:xfrm flipH="1">
            <a:off x="5939436" y="5798082"/>
            <a:ext cx="1" cy="439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A850BC2-A6FD-7CBE-EEBF-4F6E0903FCC6}"/>
              </a:ext>
            </a:extLst>
          </p:cNvPr>
          <p:cNvCxnSpPr>
            <a:cxnSpLocks/>
            <a:stCxn id="23" idx="3"/>
            <a:endCxn id="21" idx="1"/>
          </p:cNvCxnSpPr>
          <p:nvPr/>
        </p:nvCxnSpPr>
        <p:spPr>
          <a:xfrm flipV="1">
            <a:off x="6808569" y="4781892"/>
            <a:ext cx="177691" cy="783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E67DC83-F13E-8669-BBBD-7C68C91A079A}"/>
              </a:ext>
            </a:extLst>
          </p:cNvPr>
          <p:cNvSpPr/>
          <p:nvPr/>
        </p:nvSpPr>
        <p:spPr>
          <a:xfrm>
            <a:off x="1753479" y="2810901"/>
            <a:ext cx="3299738" cy="3748135"/>
          </a:xfrm>
          <a:custGeom>
            <a:avLst/>
            <a:gdLst>
              <a:gd name="csX0" fmla="*/ 1642954 w 3299738"/>
              <a:gd name="csY0" fmla="*/ 0 h 3748135"/>
              <a:gd name="csX1" fmla="*/ 447897 w 3299738"/>
              <a:gd name="csY1" fmla="*/ 760491 h 3748135"/>
              <a:gd name="csX2" fmla="*/ 49544 w 3299738"/>
              <a:gd name="csY2" fmla="*/ 2064190 h 3748135"/>
              <a:gd name="csX3" fmla="*/ 1470938 w 3299738"/>
              <a:gd name="csY3" fmla="*/ 3512745 h 3748135"/>
              <a:gd name="csX4" fmla="*/ 3299738 w 3299738"/>
              <a:gd name="csY4" fmla="*/ 3748135 h 3748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99738" h="3748135">
                <a:moveTo>
                  <a:pt x="1642954" y="0"/>
                </a:moveTo>
                <a:cubicBezTo>
                  <a:pt x="1178209" y="208229"/>
                  <a:pt x="713465" y="416459"/>
                  <a:pt x="447897" y="760491"/>
                </a:cubicBezTo>
                <a:cubicBezTo>
                  <a:pt x="182329" y="1104523"/>
                  <a:pt x="-120963" y="1605481"/>
                  <a:pt x="49544" y="2064190"/>
                </a:cubicBezTo>
                <a:cubicBezTo>
                  <a:pt x="220051" y="2522899"/>
                  <a:pt x="929239" y="3232088"/>
                  <a:pt x="1470938" y="3512745"/>
                </a:cubicBezTo>
                <a:cubicBezTo>
                  <a:pt x="2012637" y="3793403"/>
                  <a:pt x="3029643" y="3730028"/>
                  <a:pt x="3299738" y="3748135"/>
                </a:cubicBezTo>
              </a:path>
            </a:pathLst>
          </a:custGeom>
          <a:ln w="12700"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1EC210B-8DE0-0E57-334E-655EACCFD9C5}"/>
              </a:ext>
            </a:extLst>
          </p:cNvPr>
          <p:cNvSpPr/>
          <p:nvPr/>
        </p:nvSpPr>
        <p:spPr>
          <a:xfrm>
            <a:off x="7482099" y="6237737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 Exploit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4236C5F-E0BB-8FAE-4CE5-147CD4A39D62}"/>
              </a:ext>
            </a:extLst>
          </p:cNvPr>
          <p:cNvCxnSpPr>
            <a:stCxn id="25" idx="3"/>
            <a:endCxn id="40" idx="1"/>
          </p:cNvCxnSpPr>
          <p:nvPr/>
        </p:nvCxnSpPr>
        <p:spPr>
          <a:xfrm>
            <a:off x="6808568" y="6470914"/>
            <a:ext cx="6735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D8E1159-8327-3E8D-9A8D-5524370AB4CD}"/>
              </a:ext>
            </a:extLst>
          </p:cNvPr>
          <p:cNvCxnSpPr>
            <a:stCxn id="40" idx="0"/>
            <a:endCxn id="23" idx="3"/>
          </p:cNvCxnSpPr>
          <p:nvPr/>
        </p:nvCxnSpPr>
        <p:spPr>
          <a:xfrm flipH="1" flipV="1">
            <a:off x="6808569" y="5564905"/>
            <a:ext cx="1542663" cy="672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4CB5EF2-76CB-C117-1FFC-F27EA1C107B3}"/>
              </a:ext>
            </a:extLst>
          </p:cNvPr>
          <p:cNvSpPr/>
          <p:nvPr/>
        </p:nvSpPr>
        <p:spPr>
          <a:xfrm>
            <a:off x="9792832" y="3613853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Propagation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0F23FE8-886D-B14B-4783-D55B2F0F0376}"/>
              </a:ext>
            </a:extLst>
          </p:cNvPr>
          <p:cNvSpPr/>
          <p:nvPr/>
        </p:nvSpPr>
        <p:spPr>
          <a:xfrm>
            <a:off x="9225481" y="4101220"/>
            <a:ext cx="1593410" cy="2372008"/>
          </a:xfrm>
          <a:custGeom>
            <a:avLst/>
            <a:gdLst>
              <a:gd name="csX0" fmla="*/ 0 w 1593410"/>
              <a:gd name="csY0" fmla="*/ 2372008 h 2372008"/>
              <a:gd name="csX1" fmla="*/ 1376127 w 1593410"/>
              <a:gd name="csY1" fmla="*/ 1910281 h 2372008"/>
              <a:gd name="csX2" fmla="*/ 1593410 w 1593410"/>
              <a:gd name="csY2" fmla="*/ 0 h 23720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593410" h="2372008">
                <a:moveTo>
                  <a:pt x="0" y="2372008"/>
                </a:moveTo>
                <a:cubicBezTo>
                  <a:pt x="555279" y="2338812"/>
                  <a:pt x="1110559" y="2305616"/>
                  <a:pt x="1376127" y="1910281"/>
                </a:cubicBezTo>
                <a:cubicBezTo>
                  <a:pt x="1641695" y="1514946"/>
                  <a:pt x="1549652" y="267077"/>
                  <a:pt x="1593410" y="0"/>
                </a:cubicBezTo>
              </a:path>
            </a:pathLst>
          </a:custGeom>
          <a:ln w="12700"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88E93CF-393A-3493-44A4-E9126089D115}"/>
              </a:ext>
            </a:extLst>
          </p:cNvPr>
          <p:cNvSpPr/>
          <p:nvPr/>
        </p:nvSpPr>
        <p:spPr>
          <a:xfrm>
            <a:off x="6283105" y="1711105"/>
            <a:ext cx="4490519" cy="1901228"/>
          </a:xfrm>
          <a:custGeom>
            <a:avLst/>
            <a:gdLst>
              <a:gd name="csX0" fmla="*/ 4490519 w 4490519"/>
              <a:gd name="csY0" fmla="*/ 1901228 h 1901228"/>
              <a:gd name="csX1" fmla="*/ 3132499 w 4490519"/>
              <a:gd name="csY1" fmla="*/ 525101 h 1901228"/>
              <a:gd name="csX2" fmla="*/ 0 w 4490519"/>
              <a:gd name="csY2" fmla="*/ 0 h 19012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90519" h="1901228">
                <a:moveTo>
                  <a:pt x="4490519" y="1901228"/>
                </a:moveTo>
                <a:cubicBezTo>
                  <a:pt x="4185719" y="1371600"/>
                  <a:pt x="3880919" y="841972"/>
                  <a:pt x="3132499" y="525101"/>
                </a:cubicBezTo>
                <a:cubicBezTo>
                  <a:pt x="2384079" y="208230"/>
                  <a:pt x="448146" y="146364"/>
                  <a:pt x="0" y="0"/>
                </a:cubicBezTo>
              </a:path>
            </a:pathLst>
          </a:cu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7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38" grpId="0" animBg="1"/>
      <p:bldP spid="40" grpId="0" animBg="1"/>
      <p:bldP spid="52" grpId="0" animBg="1"/>
      <p:bldP spid="53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DCFE8-2226-EC58-D709-F7AF160E7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800" dirty="0"/>
              <a:t>Agentic Loop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A0F8A-EE05-68D8-FDA3-3036488B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7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F94FAEC-E8C6-3062-15A4-6CF61FD14A18}"/>
              </a:ext>
            </a:extLst>
          </p:cNvPr>
          <p:cNvSpPr/>
          <p:nvPr/>
        </p:nvSpPr>
        <p:spPr>
          <a:xfrm>
            <a:off x="4833043" y="1626743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Planner</a:t>
            </a:r>
          </a:p>
        </p:txBody>
      </p:sp>
      <p:pic>
        <p:nvPicPr>
          <p:cNvPr id="10" name="Graphic 9" descr="Database outline">
            <a:extLst>
              <a:ext uri="{FF2B5EF4-FFF2-40B4-BE49-F238E27FC236}">
                <a16:creationId xmlns:a16="http://schemas.microsoft.com/office/drawing/2014/main" id="{72429777-FFD4-6209-A76D-D2AD6D93E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9024" y="2971651"/>
            <a:ext cx="2053063" cy="20530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17C5B3-9880-7410-89E8-F30D79FF5D46}"/>
              </a:ext>
            </a:extLst>
          </p:cNvPr>
          <p:cNvSpPr txBox="1"/>
          <p:nvPr/>
        </p:nvSpPr>
        <p:spPr>
          <a:xfrm>
            <a:off x="1179024" y="4840048"/>
            <a:ext cx="2303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Host Graph &amp; Facts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602BA8F-9CDC-2DCD-9D99-6E43539E00DE}"/>
              </a:ext>
            </a:extLst>
          </p:cNvPr>
          <p:cNvSpPr/>
          <p:nvPr/>
        </p:nvSpPr>
        <p:spPr>
          <a:xfrm>
            <a:off x="4833042" y="3084104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Executor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4E0658F-6683-A982-8848-6C740F1FB699}"/>
              </a:ext>
            </a:extLst>
          </p:cNvPr>
          <p:cNvSpPr/>
          <p:nvPr/>
        </p:nvSpPr>
        <p:spPr>
          <a:xfrm>
            <a:off x="4833042" y="4487310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Normalizer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3B46D71-D14A-7939-A7AA-04487451E6D8}"/>
              </a:ext>
            </a:extLst>
          </p:cNvPr>
          <p:cNvSpPr/>
          <p:nvPr/>
        </p:nvSpPr>
        <p:spPr>
          <a:xfrm>
            <a:off x="4833042" y="5744560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Reflector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7A93A2E-D8C8-4B2A-A684-C56BCC993D25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2806574" y="1859920"/>
            <a:ext cx="2026469" cy="218799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7B85AA-9489-893F-0003-56869391EA7D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2806574" y="4047916"/>
            <a:ext cx="2026468" cy="67257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3EF9904-E599-AE33-DAE1-1FFA8C6CA76A}"/>
              </a:ext>
            </a:extLst>
          </p:cNvPr>
          <p:cNvCxnSpPr>
            <a:stCxn id="8" idx="2"/>
            <a:endCxn id="13" idx="0"/>
          </p:cNvCxnSpPr>
          <p:nvPr/>
        </p:nvCxnSpPr>
        <p:spPr>
          <a:xfrm flipH="1">
            <a:off x="5702175" y="2093097"/>
            <a:ext cx="1" cy="99100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B296086-FE42-B9B8-D7E9-709121314F41}"/>
              </a:ext>
            </a:extLst>
          </p:cNvPr>
          <p:cNvCxnSpPr>
            <a:stCxn id="13" idx="2"/>
            <a:endCxn id="15" idx="0"/>
          </p:cNvCxnSpPr>
          <p:nvPr/>
        </p:nvCxnSpPr>
        <p:spPr>
          <a:xfrm>
            <a:off x="5702175" y="3550458"/>
            <a:ext cx="0" cy="9368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AAA5031-6C07-F9D2-F480-B97DF879B9D4}"/>
              </a:ext>
            </a:extLst>
          </p:cNvPr>
          <p:cNvCxnSpPr>
            <a:stCxn id="15" idx="2"/>
            <a:endCxn id="17" idx="0"/>
          </p:cNvCxnSpPr>
          <p:nvPr/>
        </p:nvCxnSpPr>
        <p:spPr>
          <a:xfrm>
            <a:off x="5702175" y="4953664"/>
            <a:ext cx="0" cy="79089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E978FC5-4FFC-18C0-4A75-6A432E8F1EC6}"/>
              </a:ext>
            </a:extLst>
          </p:cNvPr>
          <p:cNvSpPr/>
          <p:nvPr/>
        </p:nvSpPr>
        <p:spPr>
          <a:xfrm>
            <a:off x="7440439" y="3084104"/>
            <a:ext cx="1738265" cy="4663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Researcher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9AFF94D-7E52-8326-8C35-E7412C67427C}"/>
              </a:ext>
            </a:extLst>
          </p:cNvPr>
          <p:cNvCxnSpPr>
            <a:stCxn id="13" idx="3"/>
            <a:endCxn id="30" idx="1"/>
          </p:cNvCxnSpPr>
          <p:nvPr/>
        </p:nvCxnSpPr>
        <p:spPr>
          <a:xfrm>
            <a:off x="6571307" y="3317281"/>
            <a:ext cx="869132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9CDA4EC-1F37-E3FA-04CA-5E811854E76B}"/>
              </a:ext>
            </a:extLst>
          </p:cNvPr>
          <p:cNvSpPr/>
          <p:nvPr/>
        </p:nvSpPr>
        <p:spPr>
          <a:xfrm>
            <a:off x="4028792" y="3322622"/>
            <a:ext cx="805758" cy="2670772"/>
          </a:xfrm>
          <a:custGeom>
            <a:avLst/>
            <a:gdLst>
              <a:gd name="csX0" fmla="*/ 805758 w 805758"/>
              <a:gd name="csY0" fmla="*/ 2670772 h 2670772"/>
              <a:gd name="csX1" fmla="*/ 0 w 805758"/>
              <a:gd name="csY1" fmla="*/ 1584356 h 2670772"/>
              <a:gd name="csX2" fmla="*/ 805758 w 805758"/>
              <a:gd name="csY2" fmla="*/ 0 h 26707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05758" h="2670772">
                <a:moveTo>
                  <a:pt x="805758" y="2670772"/>
                </a:moveTo>
                <a:cubicBezTo>
                  <a:pt x="402879" y="2350128"/>
                  <a:pt x="0" y="2029485"/>
                  <a:pt x="0" y="1584356"/>
                </a:cubicBezTo>
                <a:cubicBezTo>
                  <a:pt x="0" y="1139227"/>
                  <a:pt x="683536" y="413442"/>
                  <a:pt x="805758" y="0"/>
                </a:cubicBezTo>
              </a:path>
            </a:pathLst>
          </a:custGeom>
          <a:ln w="12700"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E2FDD2-DA3A-EBE5-936A-7C6326249972}"/>
              </a:ext>
            </a:extLst>
          </p:cNvPr>
          <p:cNvSpPr txBox="1"/>
          <p:nvPr/>
        </p:nvSpPr>
        <p:spPr>
          <a:xfrm>
            <a:off x="3482860" y="5279785"/>
            <a:ext cx="1738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Continue / Modify &amp; Continue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EA97A45-FE4C-F07D-E553-63E5D091DAF3}"/>
              </a:ext>
            </a:extLst>
          </p:cNvPr>
          <p:cNvSpPr/>
          <p:nvPr/>
        </p:nvSpPr>
        <p:spPr>
          <a:xfrm>
            <a:off x="6464174" y="2100404"/>
            <a:ext cx="643795" cy="3921968"/>
          </a:xfrm>
          <a:custGeom>
            <a:avLst/>
            <a:gdLst>
              <a:gd name="csX0" fmla="*/ 117695 w 643795"/>
              <a:gd name="csY0" fmla="*/ 3892990 h 3921968"/>
              <a:gd name="csX1" fmla="*/ 642796 w 643795"/>
              <a:gd name="csY1" fmla="*/ 3349782 h 3921968"/>
              <a:gd name="csX2" fmla="*/ 0 w 643795"/>
              <a:gd name="csY2" fmla="*/ 0 h 39219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43795" h="3921968">
                <a:moveTo>
                  <a:pt x="117695" y="3892990"/>
                </a:moveTo>
                <a:cubicBezTo>
                  <a:pt x="390053" y="3945802"/>
                  <a:pt x="662412" y="3998614"/>
                  <a:pt x="642796" y="3349782"/>
                </a:cubicBezTo>
                <a:cubicBezTo>
                  <a:pt x="623180" y="2700950"/>
                  <a:pt x="75445" y="511521"/>
                  <a:pt x="0" y="0"/>
                </a:cubicBezTo>
              </a:path>
            </a:pathLst>
          </a:custGeom>
          <a:ln w="12700"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B25C5E-63FA-049E-FB5E-360F182A4193}"/>
              </a:ext>
            </a:extLst>
          </p:cNvPr>
          <p:cNvSpPr txBox="1"/>
          <p:nvPr/>
        </p:nvSpPr>
        <p:spPr>
          <a:xfrm>
            <a:off x="7052357" y="5653040"/>
            <a:ext cx="2122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Replan / Abandon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BCD32FB-9746-28ED-1FEB-9B8ED751A189}"/>
              </a:ext>
            </a:extLst>
          </p:cNvPr>
          <p:cNvCxnSpPr>
            <a:stCxn id="17" idx="2"/>
          </p:cNvCxnSpPr>
          <p:nvPr/>
        </p:nvCxnSpPr>
        <p:spPr>
          <a:xfrm>
            <a:off x="5702175" y="6210914"/>
            <a:ext cx="0" cy="461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16F62D2-5FB9-6F30-C748-C46853464FEF}"/>
              </a:ext>
            </a:extLst>
          </p:cNvPr>
          <p:cNvSpPr/>
          <p:nvPr/>
        </p:nvSpPr>
        <p:spPr>
          <a:xfrm>
            <a:off x="9780027" y="3103919"/>
            <a:ext cx="1945576" cy="11322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Tools &amp; Prompts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D4866FE-B593-5D73-C95D-781DADED7A85}"/>
              </a:ext>
            </a:extLst>
          </p:cNvPr>
          <p:cNvCxnSpPr/>
          <p:nvPr/>
        </p:nvCxnSpPr>
        <p:spPr>
          <a:xfrm flipV="1">
            <a:off x="2806574" y="2100404"/>
            <a:ext cx="2191453" cy="194278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D14F7E9-FA4D-F9A9-074E-40A49A09FD33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2805066" y="3322622"/>
            <a:ext cx="2029484" cy="69485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BBCDC14-6676-0065-F6F4-8C415FF6B2D2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803558" y="4017475"/>
            <a:ext cx="2029484" cy="196026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B82A68C-A7D9-CB2E-73D5-A2A1BE8E7952}"/>
              </a:ext>
            </a:extLst>
          </p:cNvPr>
          <p:cNvCxnSpPr>
            <a:stCxn id="41" idx="1"/>
            <a:endCxn id="30" idx="3"/>
          </p:cNvCxnSpPr>
          <p:nvPr/>
        </p:nvCxnSpPr>
        <p:spPr>
          <a:xfrm flipH="1" flipV="1">
            <a:off x="9178704" y="3317281"/>
            <a:ext cx="601323" cy="35276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35E5760-4BAF-565C-0737-B8636FC61B21}"/>
              </a:ext>
            </a:extLst>
          </p:cNvPr>
          <p:cNvCxnSpPr>
            <a:cxnSpLocks/>
            <a:stCxn id="41" idx="1"/>
            <a:endCxn id="8" idx="3"/>
          </p:cNvCxnSpPr>
          <p:nvPr/>
        </p:nvCxnSpPr>
        <p:spPr>
          <a:xfrm flipH="1" flipV="1">
            <a:off x="6571308" y="1859920"/>
            <a:ext cx="3208719" cy="1810128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7C94420-CA00-5ECB-2426-19598EC72A5B}"/>
              </a:ext>
            </a:extLst>
          </p:cNvPr>
          <p:cNvCxnSpPr>
            <a:cxnSpLocks/>
            <a:endCxn id="13" idx="3"/>
          </p:cNvCxnSpPr>
          <p:nvPr/>
        </p:nvCxnSpPr>
        <p:spPr>
          <a:xfrm flipH="1" flipV="1">
            <a:off x="6571307" y="3317281"/>
            <a:ext cx="3208720" cy="35437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8D52843-564C-AD21-852B-7E048BC4CAB1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6571307" y="3657529"/>
            <a:ext cx="3174565" cy="1062958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A1DEFDD-DFE1-B687-B6A2-EAF0965468FE}"/>
              </a:ext>
            </a:extLst>
          </p:cNvPr>
          <p:cNvCxnSpPr>
            <a:cxnSpLocks/>
            <a:stCxn id="41" idx="1"/>
            <a:endCxn id="36" idx="0"/>
          </p:cNvCxnSpPr>
          <p:nvPr/>
        </p:nvCxnSpPr>
        <p:spPr>
          <a:xfrm flipH="1">
            <a:off x="6581869" y="3670048"/>
            <a:ext cx="3198158" cy="232334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96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3" grpId="0" animBg="1"/>
      <p:bldP spid="15" grpId="0" animBg="1"/>
      <p:bldP spid="17" grpId="0" animBg="1"/>
      <p:bldP spid="30" grpId="0" animBg="1"/>
      <p:bldP spid="33" grpId="0" animBg="1"/>
      <p:bldP spid="34" grpId="0"/>
      <p:bldP spid="36" grpId="0" animBg="1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4B7FF-682D-A476-EB65-14E55BE81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Memory &amp; State </a:t>
            </a:r>
            <a:r>
              <a:rPr lang="en-US" sz="7200" dirty="0" err="1"/>
              <a:t>Mgmt</a:t>
            </a:r>
            <a:endParaRPr lang="en-US" sz="7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897E6-27C2-405B-6948-438FE01E7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8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DD37775-C5E2-D011-320F-CEE3CB275BDC}"/>
              </a:ext>
            </a:extLst>
          </p:cNvPr>
          <p:cNvSpPr/>
          <p:nvPr/>
        </p:nvSpPr>
        <p:spPr>
          <a:xfrm>
            <a:off x="4345664" y="1680898"/>
            <a:ext cx="2462906" cy="99892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Campaign</a:t>
            </a:r>
          </a:p>
          <a:p>
            <a:pPr algn="ctr"/>
            <a:r>
              <a:rPr lang="en-US" dirty="0"/>
              <a:t>Graph + list of hosts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AD50E2-411C-BD4B-2381-661CC96A86D4}"/>
              </a:ext>
            </a:extLst>
          </p:cNvPr>
          <p:cNvSpPr/>
          <p:nvPr/>
        </p:nvSpPr>
        <p:spPr>
          <a:xfrm>
            <a:off x="4345664" y="3179247"/>
            <a:ext cx="2462906" cy="154666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Host</a:t>
            </a:r>
          </a:p>
          <a:p>
            <a:pPr algn="ctr"/>
            <a:r>
              <a:rPr lang="en-US" dirty="0"/>
              <a:t>Id, </a:t>
            </a:r>
            <a:r>
              <a:rPr lang="en-US" dirty="0" err="1"/>
              <a:t>ip</a:t>
            </a:r>
            <a:r>
              <a:rPr lang="en-US" dirty="0"/>
              <a:t>, services, facts, state, foothold, </a:t>
            </a:r>
            <a:r>
              <a:rPr lang="en-US" dirty="0" err="1"/>
              <a:t>source_host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26169A3-A060-57C9-5294-CFFD53A8A879}"/>
              </a:ext>
            </a:extLst>
          </p:cNvPr>
          <p:cNvSpPr/>
          <p:nvPr/>
        </p:nvSpPr>
        <p:spPr>
          <a:xfrm>
            <a:off x="1414901" y="5310431"/>
            <a:ext cx="2608906" cy="11322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Hypothesis</a:t>
            </a:r>
          </a:p>
          <a:p>
            <a:pPr algn="ctr"/>
            <a:r>
              <a:rPr lang="en-US" dirty="0"/>
              <a:t>Evidence &amp; Confidence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141FFAA-F248-E820-39FE-5D49F77F78D7}"/>
              </a:ext>
            </a:extLst>
          </p:cNvPr>
          <p:cNvSpPr/>
          <p:nvPr/>
        </p:nvSpPr>
        <p:spPr>
          <a:xfrm>
            <a:off x="7793524" y="5310432"/>
            <a:ext cx="2608907" cy="114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Working memory</a:t>
            </a:r>
          </a:p>
          <a:p>
            <a:pPr algn="ctr"/>
            <a:r>
              <a:rPr lang="en-US" dirty="0"/>
              <a:t>Host -&gt; compact </a:t>
            </a:r>
            <a:r>
              <a:rPr lang="en-US" dirty="0" err="1"/>
              <a:t>dict</a:t>
            </a:r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A63AF3B-58F4-CEDF-F374-9FF67D3DD034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>
            <a:off x="5577117" y="2679826"/>
            <a:ext cx="0" cy="49942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C44FA160-04C7-1096-9D73-6A6BEA9DD0DF}"/>
              </a:ext>
            </a:extLst>
          </p:cNvPr>
          <p:cNvCxnSpPr>
            <a:stCxn id="10" idx="2"/>
            <a:endCxn id="16" idx="0"/>
          </p:cNvCxnSpPr>
          <p:nvPr/>
        </p:nvCxnSpPr>
        <p:spPr>
          <a:xfrm rot="16200000" flipH="1">
            <a:off x="7045286" y="3257739"/>
            <a:ext cx="584523" cy="3520861"/>
          </a:xfrm>
          <a:prstGeom prst="curvedConnector3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81CBAE29-CAF3-1E51-0052-A6F70C59537D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 rot="5400000">
            <a:off x="3855975" y="3589289"/>
            <a:ext cx="584522" cy="2857763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95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DC0FC-7719-E111-F3D4-3ECB2380B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CD741-BB14-666D-7304-C018401FD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LLMs can’t reliably run shell commands/install tools themselves</a:t>
            </a:r>
          </a:p>
          <a:p>
            <a:r>
              <a:rPr lang="en-US" dirty="0"/>
              <a:t>Must be given something more structured</a:t>
            </a:r>
          </a:p>
          <a:p>
            <a:r>
              <a:rPr lang="en-US" dirty="0"/>
              <a:t>Unified tool registry</a:t>
            </a:r>
          </a:p>
          <a:p>
            <a:pPr lvl="1"/>
            <a:r>
              <a:rPr lang="en-US" dirty="0"/>
              <a:t>Defines schema for each tool</a:t>
            </a:r>
          </a:p>
          <a:p>
            <a:pPr lvl="1"/>
            <a:r>
              <a:rPr lang="en-US" dirty="0"/>
              <a:t>Provides examples on how to use them</a:t>
            </a:r>
          </a:p>
          <a:p>
            <a:pPr lvl="1"/>
            <a:r>
              <a:rPr lang="en-US" dirty="0"/>
              <a:t>Scopes tools to specific stages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653F4-75CD-94DD-C509-95ADC02B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8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ueHaas.potx" id="{381F9802-4258-4101-8644-42F77F662ADE}" vid="{64E703A3-7D8F-47F6-ACE5-42D235715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68d75e2-d1c7-418a-a073-ae1c2b2be45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79A4EBBC37984BA7C6B3DF2F19D327" ma:contentTypeVersion="10" ma:contentTypeDescription="Create a new document." ma:contentTypeScope="" ma:versionID="736c2b713c830eefb05a20fd5395f4a7">
  <xsd:schema xmlns:xsd="http://www.w3.org/2001/XMLSchema" xmlns:xs="http://www.w3.org/2001/XMLSchema" xmlns:p="http://schemas.microsoft.com/office/2006/metadata/properties" xmlns:ns3="668d75e2-d1c7-418a-a073-ae1c2b2be455" targetNamespace="http://schemas.microsoft.com/office/2006/metadata/properties" ma:root="true" ma:fieldsID="7c7389eb922dfdf3daecabf4c0323855" ns3:_="">
    <xsd:import namespace="668d75e2-d1c7-418a-a073-ae1c2b2be45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8d75e2-d1c7-418a-a073-ae1c2b2be45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7B4944-CB0E-49FB-B369-99348A3549FE}">
  <ds:schemaRefs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668d75e2-d1c7-418a-a073-ae1c2b2be455"/>
  </ds:schemaRefs>
</ds:datastoreItem>
</file>

<file path=customXml/itemProps2.xml><?xml version="1.0" encoding="utf-8"?>
<ds:datastoreItem xmlns:ds="http://schemas.openxmlformats.org/officeDocument/2006/customXml" ds:itemID="{8F7060D1-3077-4F1F-85C3-5BA3228C9B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1B5F66-82F6-4355-A3AB-9E09B887A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8d75e2-d1c7-418a-a073-ae1c2b2be4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22689</TotalTime>
  <Words>709</Words>
  <Application>Microsoft Macintosh PowerPoint</Application>
  <PresentationFormat>Widescreen</PresentationFormat>
  <Paragraphs>177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Arial</vt:lpstr>
      <vt:lpstr>Neue Haas Grotesk Text Pro</vt:lpstr>
      <vt:lpstr>VanillaVTI</vt:lpstr>
      <vt:lpstr>Autonomous Exploitation At Scale</vt:lpstr>
      <vt:lpstr>Overview</vt:lpstr>
      <vt:lpstr>Blind to reasoning</vt:lpstr>
      <vt:lpstr>What reasoning adds</vt:lpstr>
      <vt:lpstr>Hybrid intelligence</vt:lpstr>
      <vt:lpstr>Architecture</vt:lpstr>
      <vt:lpstr>Agentic Loop</vt:lpstr>
      <vt:lpstr>Memory &amp; State Mgmt</vt:lpstr>
      <vt:lpstr>Tools</vt:lpstr>
      <vt:lpstr>Dual models</vt:lpstr>
      <vt:lpstr>Autonomous Weaponization</vt:lpstr>
      <vt:lpstr>Weaponization (Exploit)</vt:lpstr>
      <vt:lpstr>Foothold Verification</vt:lpstr>
      <vt:lpstr>Self modifying</vt:lpstr>
      <vt:lpstr>Communications</vt:lpstr>
      <vt:lpstr>Limitations</vt:lpstr>
      <vt:lpstr>Future Potential</vt:lpstr>
      <vt:lpstr>More/Q&amp;A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Carter Pfaff</dc:creator>
  <cp:lastModifiedBy>Carter Pfaff</cp:lastModifiedBy>
  <cp:revision>3</cp:revision>
  <dcterms:created xsi:type="dcterms:W3CDTF">2026-05-27T19:51:54Z</dcterms:created>
  <dcterms:modified xsi:type="dcterms:W3CDTF">2026-08-15T15:01:15Z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0x0101008D79A4EBBC37984BA7C6B3DF2F19D327</vt:lpwstr>
  </property>
</Properties>
</file>